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
  </p:handoutMasterIdLst>
  <p:sldIdLst>
    <p:sldId id="256" r:id="rId2"/>
    <p:sldId id="265" r:id="rId3"/>
    <p:sldId id="262" r:id="rId4"/>
    <p:sldId id="261" r:id="rId5"/>
    <p:sldId id="259" r:id="rId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4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14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7C2AAF-2856-4538-9D5D-D43A3B923B94}" type="datetimeFigureOut">
              <a:rPr lang="en-GB" smtClean="0"/>
              <a:t>20/05/2019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099B79-4108-4952-8779-B09370F2785D}" type="slidenum">
              <a:rPr lang="en-GB" smtClean="0"/>
              <a:t>‹#›</a:t>
            </a:fld>
            <a:endParaRPr lang="en-GB"/>
          </a:p>
        </p:txBody>
      </p:sp>
    </p:spTree>
    <p:extLst>
      <p:ext uri="{BB962C8B-B14F-4D97-AF65-F5344CB8AC3E}">
        <p14:creationId xmlns:p14="http://schemas.microsoft.com/office/powerpoint/2010/main" val="22808609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F3ACD2-FBFC-42FE-9112-AB190119ED6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37DCE-8EEF-47CA-A9FA-1F4EF22230BB}" type="slidenum">
              <a:rPr lang="en-GB" smtClean="0"/>
              <a:t>‹#›</a:t>
            </a:fld>
            <a:endParaRPr lang="en-GB"/>
          </a:p>
        </p:txBody>
      </p:sp>
    </p:spTree>
    <p:extLst>
      <p:ext uri="{BB962C8B-B14F-4D97-AF65-F5344CB8AC3E}">
        <p14:creationId xmlns:p14="http://schemas.microsoft.com/office/powerpoint/2010/main" val="23341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F3ACD2-FBFC-42FE-9112-AB190119ED6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37DCE-8EEF-47CA-A9FA-1F4EF22230BB}" type="slidenum">
              <a:rPr lang="en-GB" smtClean="0"/>
              <a:t>‹#›</a:t>
            </a:fld>
            <a:endParaRPr lang="en-GB"/>
          </a:p>
        </p:txBody>
      </p:sp>
    </p:spTree>
    <p:extLst>
      <p:ext uri="{BB962C8B-B14F-4D97-AF65-F5344CB8AC3E}">
        <p14:creationId xmlns:p14="http://schemas.microsoft.com/office/powerpoint/2010/main" val="205593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F3ACD2-FBFC-42FE-9112-AB190119ED6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37DCE-8EEF-47CA-A9FA-1F4EF22230BB}" type="slidenum">
              <a:rPr lang="en-GB" smtClean="0"/>
              <a:t>‹#›</a:t>
            </a:fld>
            <a:endParaRPr lang="en-GB"/>
          </a:p>
        </p:txBody>
      </p:sp>
    </p:spTree>
    <p:extLst>
      <p:ext uri="{BB962C8B-B14F-4D97-AF65-F5344CB8AC3E}">
        <p14:creationId xmlns:p14="http://schemas.microsoft.com/office/powerpoint/2010/main" val="274396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F3ACD2-FBFC-42FE-9112-AB190119ED6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37DCE-8EEF-47CA-A9FA-1F4EF22230BB}" type="slidenum">
              <a:rPr lang="en-GB" smtClean="0"/>
              <a:t>‹#›</a:t>
            </a:fld>
            <a:endParaRPr lang="en-GB"/>
          </a:p>
        </p:txBody>
      </p:sp>
    </p:spTree>
    <p:extLst>
      <p:ext uri="{BB962C8B-B14F-4D97-AF65-F5344CB8AC3E}">
        <p14:creationId xmlns:p14="http://schemas.microsoft.com/office/powerpoint/2010/main" val="143202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F3ACD2-FBFC-42FE-9112-AB190119ED6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37DCE-8EEF-47CA-A9FA-1F4EF22230BB}" type="slidenum">
              <a:rPr lang="en-GB" smtClean="0"/>
              <a:t>‹#›</a:t>
            </a:fld>
            <a:endParaRPr lang="en-GB"/>
          </a:p>
        </p:txBody>
      </p:sp>
    </p:spTree>
    <p:extLst>
      <p:ext uri="{BB962C8B-B14F-4D97-AF65-F5344CB8AC3E}">
        <p14:creationId xmlns:p14="http://schemas.microsoft.com/office/powerpoint/2010/main" val="428980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F3ACD2-FBFC-42FE-9112-AB190119ED6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37DCE-8EEF-47CA-A9FA-1F4EF22230BB}" type="slidenum">
              <a:rPr lang="en-GB" smtClean="0"/>
              <a:t>‹#›</a:t>
            </a:fld>
            <a:endParaRPr lang="en-GB"/>
          </a:p>
        </p:txBody>
      </p:sp>
    </p:spTree>
    <p:extLst>
      <p:ext uri="{BB962C8B-B14F-4D97-AF65-F5344CB8AC3E}">
        <p14:creationId xmlns:p14="http://schemas.microsoft.com/office/powerpoint/2010/main" val="235208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F3ACD2-FBFC-42FE-9112-AB190119ED6A}" type="datetimeFigureOut">
              <a:rPr lang="en-GB" smtClean="0"/>
              <a:t>20/05/2019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437DCE-8EEF-47CA-A9FA-1F4EF22230BB}" type="slidenum">
              <a:rPr lang="en-GB" smtClean="0"/>
              <a:t>‹#›</a:t>
            </a:fld>
            <a:endParaRPr lang="en-GB"/>
          </a:p>
        </p:txBody>
      </p:sp>
    </p:spTree>
    <p:extLst>
      <p:ext uri="{BB962C8B-B14F-4D97-AF65-F5344CB8AC3E}">
        <p14:creationId xmlns:p14="http://schemas.microsoft.com/office/powerpoint/2010/main" val="282843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F3ACD2-FBFC-42FE-9112-AB190119ED6A}" type="datetimeFigureOut">
              <a:rPr lang="en-GB" smtClean="0"/>
              <a:t>20/05/2019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437DCE-8EEF-47CA-A9FA-1F4EF22230BB}" type="slidenum">
              <a:rPr lang="en-GB" smtClean="0"/>
              <a:t>‹#›</a:t>
            </a:fld>
            <a:endParaRPr lang="en-GB"/>
          </a:p>
        </p:txBody>
      </p:sp>
    </p:spTree>
    <p:extLst>
      <p:ext uri="{BB962C8B-B14F-4D97-AF65-F5344CB8AC3E}">
        <p14:creationId xmlns:p14="http://schemas.microsoft.com/office/powerpoint/2010/main" val="397616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3ACD2-FBFC-42FE-9112-AB190119ED6A}" type="datetimeFigureOut">
              <a:rPr lang="en-GB" smtClean="0"/>
              <a:t>20/05/2019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437DCE-8EEF-47CA-A9FA-1F4EF22230BB}" type="slidenum">
              <a:rPr lang="en-GB" smtClean="0"/>
              <a:t>‹#›</a:t>
            </a:fld>
            <a:endParaRPr lang="en-GB"/>
          </a:p>
        </p:txBody>
      </p:sp>
    </p:spTree>
    <p:extLst>
      <p:ext uri="{BB962C8B-B14F-4D97-AF65-F5344CB8AC3E}">
        <p14:creationId xmlns:p14="http://schemas.microsoft.com/office/powerpoint/2010/main" val="23404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CF3ACD2-FBFC-42FE-9112-AB190119ED6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37DCE-8EEF-47CA-A9FA-1F4EF22230BB}" type="slidenum">
              <a:rPr lang="en-GB" smtClean="0"/>
              <a:t>‹#›</a:t>
            </a:fld>
            <a:endParaRPr lang="en-GB"/>
          </a:p>
        </p:txBody>
      </p:sp>
    </p:spTree>
    <p:extLst>
      <p:ext uri="{BB962C8B-B14F-4D97-AF65-F5344CB8AC3E}">
        <p14:creationId xmlns:p14="http://schemas.microsoft.com/office/powerpoint/2010/main" val="283535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CF3ACD2-FBFC-42FE-9112-AB190119ED6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37DCE-8EEF-47CA-A9FA-1F4EF22230BB}" type="slidenum">
              <a:rPr lang="en-GB" smtClean="0"/>
              <a:t>‹#›</a:t>
            </a:fld>
            <a:endParaRPr lang="en-GB"/>
          </a:p>
        </p:txBody>
      </p:sp>
    </p:spTree>
    <p:extLst>
      <p:ext uri="{BB962C8B-B14F-4D97-AF65-F5344CB8AC3E}">
        <p14:creationId xmlns:p14="http://schemas.microsoft.com/office/powerpoint/2010/main" val="223735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CF3ACD2-FBFC-42FE-9112-AB190119ED6A}" type="datetimeFigureOut">
              <a:rPr lang="en-GB" smtClean="0"/>
              <a:t>20/05/2019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0437DCE-8EEF-47CA-A9FA-1F4EF22230BB}" type="slidenum">
              <a:rPr lang="en-GB" smtClean="0"/>
              <a:t>‹#›</a:t>
            </a:fld>
            <a:endParaRPr lang="en-GB"/>
          </a:p>
        </p:txBody>
      </p:sp>
    </p:spTree>
    <p:extLst>
      <p:ext uri="{BB962C8B-B14F-4D97-AF65-F5344CB8AC3E}">
        <p14:creationId xmlns:p14="http://schemas.microsoft.com/office/powerpoint/2010/main" val="1767399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4450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5618"/>
          <a:stretch/>
        </p:blipFill>
        <p:spPr>
          <a:xfrm>
            <a:off x="-3089" y="3838"/>
            <a:ext cx="2559132" cy="1619584"/>
          </a:xfrm>
          <a:prstGeom prst="rect">
            <a:avLst/>
          </a:prstGeom>
        </p:spPr>
      </p:pic>
      <p:sp>
        <p:nvSpPr>
          <p:cNvPr id="6" name="TextBox 5"/>
          <p:cNvSpPr txBox="1"/>
          <p:nvPr/>
        </p:nvSpPr>
        <p:spPr>
          <a:xfrm>
            <a:off x="2781300" y="200025"/>
            <a:ext cx="3829049" cy="523220"/>
          </a:xfrm>
          <a:prstGeom prst="rect">
            <a:avLst/>
          </a:prstGeom>
          <a:noFill/>
        </p:spPr>
        <p:txBody>
          <a:bodyPr wrap="square" rtlCol="0">
            <a:spAutoFit/>
          </a:bodyPr>
          <a:lstStyle/>
          <a:p>
            <a:pPr algn="ctr"/>
            <a:r>
              <a:rPr lang="en-GB" sz="2800" b="1" u="sng" dirty="0" smtClean="0"/>
              <a:t>Spectator Hotspots</a:t>
            </a:r>
            <a:endParaRPr lang="en-GB" sz="2800" b="1" u="sng" dirty="0"/>
          </a:p>
        </p:txBody>
      </p:sp>
      <p:sp>
        <p:nvSpPr>
          <p:cNvPr id="5" name="TextBox 4"/>
          <p:cNvSpPr txBox="1"/>
          <p:nvPr/>
        </p:nvSpPr>
        <p:spPr>
          <a:xfrm>
            <a:off x="56269" y="2546985"/>
            <a:ext cx="6703255" cy="4401205"/>
          </a:xfrm>
          <a:prstGeom prst="rect">
            <a:avLst/>
          </a:prstGeom>
          <a:noFill/>
        </p:spPr>
        <p:txBody>
          <a:bodyPr wrap="square" rtlCol="0">
            <a:spAutoFit/>
          </a:bodyPr>
          <a:lstStyle/>
          <a:p>
            <a:pPr algn="ctr"/>
            <a:r>
              <a:rPr lang="en-GB" sz="2800" b="1" dirty="0" smtClean="0"/>
              <a:t>Do you want to find the best places to cheer on your friends/family on the course, or just to watch the action?</a:t>
            </a:r>
          </a:p>
          <a:p>
            <a:pPr algn="ctr"/>
            <a:endParaRPr lang="en-GB" sz="2800" b="1" dirty="0"/>
          </a:p>
          <a:p>
            <a:pPr algn="ctr"/>
            <a:r>
              <a:rPr lang="en-GB" sz="2800" b="1" dirty="0" smtClean="0"/>
              <a:t>This document shows some of the best spots around the course, how to get there and when you are able to arrive and leave.</a:t>
            </a:r>
          </a:p>
          <a:p>
            <a:pPr algn="ctr"/>
            <a:endParaRPr lang="en-GB" sz="2800" b="1" dirty="0"/>
          </a:p>
          <a:p>
            <a:pPr algn="ctr"/>
            <a:r>
              <a:rPr lang="en-GB" sz="2800" b="1" dirty="0" smtClean="0"/>
              <a:t>If you have any questions, please contact us at info@leamingtonspahalfmarathon.co.uk</a:t>
            </a:r>
            <a:endParaRPr lang="en-GB" sz="2800" b="1" dirty="0"/>
          </a:p>
        </p:txBody>
      </p:sp>
    </p:spTree>
    <p:extLst>
      <p:ext uri="{BB962C8B-B14F-4D97-AF65-F5344CB8AC3E}">
        <p14:creationId xmlns:p14="http://schemas.microsoft.com/office/powerpoint/2010/main" val="2330229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4450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5618"/>
          <a:stretch/>
        </p:blipFill>
        <p:spPr>
          <a:xfrm>
            <a:off x="-3089" y="3838"/>
            <a:ext cx="2559132" cy="1619584"/>
          </a:xfrm>
          <a:prstGeom prst="rect">
            <a:avLst/>
          </a:prstGeom>
        </p:spPr>
      </p:pic>
      <p:sp>
        <p:nvSpPr>
          <p:cNvPr id="6" name="TextBox 5"/>
          <p:cNvSpPr txBox="1"/>
          <p:nvPr/>
        </p:nvSpPr>
        <p:spPr>
          <a:xfrm>
            <a:off x="2781300" y="200025"/>
            <a:ext cx="3829049" cy="954107"/>
          </a:xfrm>
          <a:prstGeom prst="rect">
            <a:avLst/>
          </a:prstGeom>
          <a:noFill/>
        </p:spPr>
        <p:txBody>
          <a:bodyPr wrap="square" rtlCol="0">
            <a:spAutoFit/>
          </a:bodyPr>
          <a:lstStyle/>
          <a:p>
            <a:pPr algn="ctr"/>
            <a:r>
              <a:rPr lang="en-GB" sz="2800" b="1" u="sng" dirty="0" smtClean="0"/>
              <a:t>Leamington </a:t>
            </a:r>
            <a:r>
              <a:rPr lang="en-GB" sz="2800" b="1" u="sng" dirty="0" smtClean="0"/>
              <a:t>Spa Town Centre</a:t>
            </a:r>
            <a:endParaRPr lang="en-GB" sz="2800" b="1" u="sng" dirty="0"/>
          </a:p>
        </p:txBody>
      </p:sp>
      <p:pic>
        <p:nvPicPr>
          <p:cNvPr id="2" name="Picture 1"/>
          <p:cNvPicPr>
            <a:picLocks noChangeAspect="1"/>
          </p:cNvPicPr>
          <p:nvPr/>
        </p:nvPicPr>
        <p:blipFill rotWithShape="1">
          <a:blip r:embed="rId3"/>
          <a:srcRect l="9599" t="40477" r="58699" b="23056"/>
          <a:stretch/>
        </p:blipFill>
        <p:spPr>
          <a:xfrm>
            <a:off x="46979" y="3066883"/>
            <a:ext cx="6662162" cy="4310881"/>
          </a:xfrm>
          <a:prstGeom prst="rect">
            <a:avLst/>
          </a:prstGeom>
        </p:spPr>
      </p:pic>
      <p:cxnSp>
        <p:nvCxnSpPr>
          <p:cNvPr id="7" name="Straight Arrow Connector 6"/>
          <p:cNvCxnSpPr/>
          <p:nvPr/>
        </p:nvCxnSpPr>
        <p:spPr>
          <a:xfrm flipV="1">
            <a:off x="1026942" y="5781821"/>
            <a:ext cx="126609" cy="171625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6979" y="7385535"/>
            <a:ext cx="2785835" cy="2585323"/>
          </a:xfrm>
          <a:prstGeom prst="rect">
            <a:avLst/>
          </a:prstGeom>
          <a:noFill/>
        </p:spPr>
        <p:txBody>
          <a:bodyPr wrap="square" rtlCol="0">
            <a:spAutoFit/>
          </a:bodyPr>
          <a:lstStyle/>
          <a:p>
            <a:r>
              <a:rPr lang="en-GB" b="1" dirty="0" smtClean="0"/>
              <a:t>Pump Room Gardens</a:t>
            </a:r>
          </a:p>
          <a:p>
            <a:r>
              <a:rPr lang="en-GB" dirty="0" smtClean="0"/>
              <a:t>The main hub of the event, hosting the start and finish, the event village, entertainment and refreshments. If you are driving, there are plenty of town centre car parks you can access.</a:t>
            </a:r>
            <a:endParaRPr lang="en-GB" dirty="0"/>
          </a:p>
        </p:txBody>
      </p:sp>
      <p:sp>
        <p:nvSpPr>
          <p:cNvPr id="24" name="TextBox 23"/>
          <p:cNvSpPr txBox="1"/>
          <p:nvPr/>
        </p:nvSpPr>
        <p:spPr>
          <a:xfrm>
            <a:off x="3382650" y="7427740"/>
            <a:ext cx="3532249" cy="2308324"/>
          </a:xfrm>
          <a:prstGeom prst="rect">
            <a:avLst/>
          </a:prstGeom>
          <a:noFill/>
        </p:spPr>
        <p:txBody>
          <a:bodyPr wrap="square" rtlCol="0">
            <a:spAutoFit/>
          </a:bodyPr>
          <a:lstStyle/>
          <a:p>
            <a:r>
              <a:rPr lang="en-GB" b="1" dirty="0" smtClean="0"/>
              <a:t>The New Inn, </a:t>
            </a:r>
            <a:r>
              <a:rPr lang="en-GB" b="1" dirty="0" err="1" smtClean="0"/>
              <a:t>Leam</a:t>
            </a:r>
            <a:r>
              <a:rPr lang="en-GB" b="1" dirty="0" smtClean="0"/>
              <a:t> Terrace</a:t>
            </a:r>
            <a:endParaRPr lang="en-GB" dirty="0"/>
          </a:p>
          <a:p>
            <a:r>
              <a:rPr lang="en-GB" dirty="0" smtClean="0"/>
              <a:t>Join the party with the Daventr</a:t>
            </a:r>
            <a:r>
              <a:rPr lang="en-GB" dirty="0" smtClean="0"/>
              <a:t>y Road Runners at their drink station, as they cheer on the athletes onto the final mile of the course! You can park on any side roads (e.g. St Mary’s Rd, Beaconsfield St), and arrive and leave whenever you like! </a:t>
            </a:r>
            <a:endParaRPr lang="en-GB" dirty="0"/>
          </a:p>
        </p:txBody>
      </p:sp>
      <p:cxnSp>
        <p:nvCxnSpPr>
          <p:cNvPr id="17" name="Straight Arrow Connector 16"/>
          <p:cNvCxnSpPr/>
          <p:nvPr/>
        </p:nvCxnSpPr>
        <p:spPr>
          <a:xfrm flipV="1">
            <a:off x="5148775" y="6203168"/>
            <a:ext cx="1010530" cy="133711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3003452" y="2757268"/>
            <a:ext cx="374608" cy="258777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382650" y="1293331"/>
            <a:ext cx="3532249" cy="1754326"/>
          </a:xfrm>
          <a:prstGeom prst="rect">
            <a:avLst/>
          </a:prstGeom>
          <a:noFill/>
        </p:spPr>
        <p:txBody>
          <a:bodyPr wrap="square" rtlCol="0">
            <a:spAutoFit/>
          </a:bodyPr>
          <a:lstStyle/>
          <a:p>
            <a:r>
              <a:rPr lang="en-GB" b="1" dirty="0" err="1" smtClean="0"/>
              <a:t>Jephson</a:t>
            </a:r>
            <a:r>
              <a:rPr lang="en-GB" b="1" dirty="0" smtClean="0"/>
              <a:t> Gardens</a:t>
            </a:r>
            <a:endParaRPr lang="en-GB" dirty="0"/>
          </a:p>
          <a:p>
            <a:r>
              <a:rPr lang="en-GB" dirty="0" smtClean="0"/>
              <a:t>A beautiful spot to watch the athletes come past. Give them a huge cheer, they are so close to the finish! Bring a picnic or get some cake at the café! </a:t>
            </a:r>
            <a:endParaRPr lang="en-GB" dirty="0"/>
          </a:p>
        </p:txBody>
      </p:sp>
    </p:spTree>
    <p:extLst>
      <p:ext uri="{BB962C8B-B14F-4D97-AF65-F5344CB8AC3E}">
        <p14:creationId xmlns:p14="http://schemas.microsoft.com/office/powerpoint/2010/main" val="1942616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4450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5618"/>
          <a:stretch/>
        </p:blipFill>
        <p:spPr>
          <a:xfrm>
            <a:off x="-3089" y="3838"/>
            <a:ext cx="2559132" cy="1619584"/>
          </a:xfrm>
          <a:prstGeom prst="rect">
            <a:avLst/>
          </a:prstGeom>
        </p:spPr>
      </p:pic>
      <p:sp>
        <p:nvSpPr>
          <p:cNvPr id="3" name="TextBox 2"/>
          <p:cNvSpPr txBox="1"/>
          <p:nvPr/>
        </p:nvSpPr>
        <p:spPr>
          <a:xfrm>
            <a:off x="2781300" y="200025"/>
            <a:ext cx="3829049" cy="954107"/>
          </a:xfrm>
          <a:prstGeom prst="rect">
            <a:avLst/>
          </a:prstGeom>
          <a:noFill/>
        </p:spPr>
        <p:txBody>
          <a:bodyPr wrap="square" rtlCol="0">
            <a:spAutoFit/>
          </a:bodyPr>
          <a:lstStyle/>
          <a:p>
            <a:pPr algn="ctr"/>
            <a:r>
              <a:rPr lang="en-GB" sz="2800" b="1" u="sng" dirty="0" smtClean="0"/>
              <a:t>Weston-under-</a:t>
            </a:r>
            <a:r>
              <a:rPr lang="en-GB" sz="2800" b="1" u="sng" dirty="0" err="1" smtClean="0"/>
              <a:t>Wetherley</a:t>
            </a:r>
            <a:endParaRPr lang="en-GB" sz="2800" b="1" u="sng" dirty="0"/>
          </a:p>
        </p:txBody>
      </p:sp>
      <p:pic>
        <p:nvPicPr>
          <p:cNvPr id="2" name="Picture 1"/>
          <p:cNvPicPr>
            <a:picLocks noChangeAspect="1"/>
          </p:cNvPicPr>
          <p:nvPr/>
        </p:nvPicPr>
        <p:blipFill rotWithShape="1">
          <a:blip r:embed="rId3"/>
          <a:srcRect l="28041" t="22814" r="24437" b="40834"/>
          <a:stretch/>
        </p:blipFill>
        <p:spPr>
          <a:xfrm>
            <a:off x="1" y="3398293"/>
            <a:ext cx="6851176" cy="2947916"/>
          </a:xfrm>
          <a:prstGeom prst="rect">
            <a:avLst/>
          </a:prstGeom>
        </p:spPr>
      </p:pic>
      <p:cxnSp>
        <p:nvCxnSpPr>
          <p:cNvPr id="8" name="Straight Arrow Connector 7"/>
          <p:cNvCxnSpPr/>
          <p:nvPr/>
        </p:nvCxnSpPr>
        <p:spPr>
          <a:xfrm flipV="1">
            <a:off x="3123028" y="4460898"/>
            <a:ext cx="982038" cy="227752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589517" y="6738425"/>
            <a:ext cx="3474852" cy="2308324"/>
          </a:xfrm>
          <a:prstGeom prst="rect">
            <a:avLst/>
          </a:prstGeom>
          <a:noFill/>
        </p:spPr>
        <p:txBody>
          <a:bodyPr wrap="square" rtlCol="0">
            <a:spAutoFit/>
          </a:bodyPr>
          <a:lstStyle/>
          <a:p>
            <a:r>
              <a:rPr lang="en-GB" dirty="0" smtClean="0"/>
              <a:t>Visit this small and picturesque village and leave whenever is convenient due to one-way road closures allowing traffic to leave eastbound. Make sure to get into the village by 8.30am if driving before the road closures are in place.</a:t>
            </a:r>
            <a:endParaRPr lang="en-GB" dirty="0"/>
          </a:p>
        </p:txBody>
      </p:sp>
    </p:spTree>
    <p:extLst>
      <p:ext uri="{BB962C8B-B14F-4D97-AF65-F5344CB8AC3E}">
        <p14:creationId xmlns:p14="http://schemas.microsoft.com/office/powerpoint/2010/main" val="1736213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450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5618"/>
          <a:stretch/>
        </p:blipFill>
        <p:spPr>
          <a:xfrm>
            <a:off x="-3089" y="3838"/>
            <a:ext cx="2559132" cy="1619584"/>
          </a:xfrm>
          <a:prstGeom prst="rect">
            <a:avLst/>
          </a:prstGeom>
        </p:spPr>
      </p:pic>
      <p:sp>
        <p:nvSpPr>
          <p:cNvPr id="3" name="TextBox 2"/>
          <p:cNvSpPr txBox="1"/>
          <p:nvPr/>
        </p:nvSpPr>
        <p:spPr>
          <a:xfrm>
            <a:off x="2781300" y="200025"/>
            <a:ext cx="3829049" cy="523220"/>
          </a:xfrm>
          <a:prstGeom prst="rect">
            <a:avLst/>
          </a:prstGeom>
          <a:noFill/>
        </p:spPr>
        <p:txBody>
          <a:bodyPr wrap="square" rtlCol="0">
            <a:spAutoFit/>
          </a:bodyPr>
          <a:lstStyle/>
          <a:p>
            <a:pPr algn="ctr"/>
            <a:r>
              <a:rPr lang="en-GB" sz="2800" b="1" u="sng" dirty="0" err="1" smtClean="0"/>
              <a:t>Hunningham</a:t>
            </a:r>
            <a:endParaRPr lang="en-GB" sz="2800" b="1" u="sng" dirty="0"/>
          </a:p>
        </p:txBody>
      </p:sp>
      <p:pic>
        <p:nvPicPr>
          <p:cNvPr id="2" name="Picture 1"/>
          <p:cNvPicPr>
            <a:picLocks noChangeAspect="1"/>
          </p:cNvPicPr>
          <p:nvPr/>
        </p:nvPicPr>
        <p:blipFill rotWithShape="1">
          <a:blip r:embed="rId3"/>
          <a:srcRect l="43713" t="19895" r="24272" b="9260"/>
          <a:stretch/>
        </p:blipFill>
        <p:spPr>
          <a:xfrm>
            <a:off x="1276477" y="4315390"/>
            <a:ext cx="4189864" cy="5215355"/>
          </a:xfrm>
          <a:prstGeom prst="rect">
            <a:avLst/>
          </a:prstGeom>
        </p:spPr>
      </p:pic>
      <p:sp>
        <p:nvSpPr>
          <p:cNvPr id="5" name="Rectangle 4"/>
          <p:cNvSpPr/>
          <p:nvPr/>
        </p:nvSpPr>
        <p:spPr>
          <a:xfrm>
            <a:off x="2780450" y="5570661"/>
            <a:ext cx="142875"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flipH="1">
            <a:off x="3892608" y="3505922"/>
            <a:ext cx="349992" cy="134826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966159" y="1782027"/>
            <a:ext cx="4644190" cy="2031325"/>
          </a:xfrm>
          <a:prstGeom prst="rect">
            <a:avLst/>
          </a:prstGeom>
          <a:noFill/>
        </p:spPr>
        <p:txBody>
          <a:bodyPr wrap="square" rtlCol="0">
            <a:spAutoFit/>
          </a:bodyPr>
          <a:lstStyle/>
          <a:p>
            <a:r>
              <a:rPr lang="en-GB" b="1" dirty="0" smtClean="0"/>
              <a:t>The Red Lion, </a:t>
            </a:r>
            <a:r>
              <a:rPr lang="en-GB" b="1" dirty="0" err="1" smtClean="0"/>
              <a:t>Hunningham</a:t>
            </a:r>
            <a:endParaRPr lang="en-GB" b="1" dirty="0" smtClean="0"/>
          </a:p>
          <a:p>
            <a:r>
              <a:rPr lang="en-GB" dirty="0" smtClean="0"/>
              <a:t>At half way round the course, the Red Lion is not only a water station for the runners, but has a fantastic garden area with benches to sit and watch the runners come past. The road will be closed from 8.40am – 10:35am, so make sure you get there early! </a:t>
            </a:r>
            <a:endParaRPr lang="en-GB" dirty="0"/>
          </a:p>
        </p:txBody>
      </p:sp>
    </p:spTree>
    <p:extLst>
      <p:ext uri="{BB962C8B-B14F-4D97-AF65-F5344CB8AC3E}">
        <p14:creationId xmlns:p14="http://schemas.microsoft.com/office/powerpoint/2010/main" val="1420948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450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5618"/>
          <a:stretch/>
        </p:blipFill>
        <p:spPr>
          <a:xfrm>
            <a:off x="-3089" y="3838"/>
            <a:ext cx="2559132" cy="1619584"/>
          </a:xfrm>
          <a:prstGeom prst="rect">
            <a:avLst/>
          </a:prstGeom>
        </p:spPr>
      </p:pic>
      <p:sp>
        <p:nvSpPr>
          <p:cNvPr id="3" name="TextBox 2"/>
          <p:cNvSpPr txBox="1"/>
          <p:nvPr/>
        </p:nvSpPr>
        <p:spPr>
          <a:xfrm>
            <a:off x="2781300" y="200025"/>
            <a:ext cx="3829049" cy="523220"/>
          </a:xfrm>
          <a:prstGeom prst="rect">
            <a:avLst/>
          </a:prstGeom>
          <a:noFill/>
        </p:spPr>
        <p:txBody>
          <a:bodyPr wrap="square" rtlCol="0">
            <a:spAutoFit/>
          </a:bodyPr>
          <a:lstStyle/>
          <a:p>
            <a:pPr algn="ctr"/>
            <a:r>
              <a:rPr lang="en-GB" sz="2800" b="1" u="sng" dirty="0" smtClean="0"/>
              <a:t>Radford </a:t>
            </a:r>
            <a:r>
              <a:rPr lang="en-GB" sz="2800" b="1" u="sng" dirty="0" smtClean="0"/>
              <a:t>Semele</a:t>
            </a:r>
            <a:endParaRPr lang="en-GB" sz="2800" b="1" u="sng" dirty="0"/>
          </a:p>
        </p:txBody>
      </p:sp>
      <p:pic>
        <p:nvPicPr>
          <p:cNvPr id="2" name="Picture 1"/>
          <p:cNvPicPr>
            <a:picLocks noChangeAspect="1"/>
          </p:cNvPicPr>
          <p:nvPr/>
        </p:nvPicPr>
        <p:blipFill rotWithShape="1">
          <a:blip r:embed="rId3"/>
          <a:srcRect l="18563" t="42449" r="33228" b="21200"/>
          <a:stretch/>
        </p:blipFill>
        <p:spPr>
          <a:xfrm>
            <a:off x="-3090" y="2576195"/>
            <a:ext cx="6885841" cy="2920619"/>
          </a:xfrm>
          <a:prstGeom prst="rect">
            <a:avLst/>
          </a:prstGeom>
        </p:spPr>
      </p:pic>
      <p:cxnSp>
        <p:nvCxnSpPr>
          <p:cNvPr id="9" name="Straight Arrow Connector 8"/>
          <p:cNvCxnSpPr/>
          <p:nvPr/>
        </p:nvCxnSpPr>
        <p:spPr>
          <a:xfrm flipV="1">
            <a:off x="3320716" y="5029050"/>
            <a:ext cx="81014" cy="107096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04161" y="6189995"/>
            <a:ext cx="6006187" cy="1754326"/>
          </a:xfrm>
          <a:prstGeom prst="rect">
            <a:avLst/>
          </a:prstGeom>
          <a:noFill/>
        </p:spPr>
        <p:txBody>
          <a:bodyPr wrap="square" rtlCol="0">
            <a:spAutoFit/>
          </a:bodyPr>
          <a:lstStyle/>
          <a:p>
            <a:r>
              <a:rPr lang="en-GB" dirty="0" smtClean="0"/>
              <a:t>Another great village to visit – if driving, make sure to arrive before 9am before the road closures are in place. You can drive back towards Leamington at any time due to one-way road closures. But why not walk or cycle down the Grand Union Canal to get there instead, it’s only a couple of miles from Leamington town centre!</a:t>
            </a:r>
            <a:endParaRPr lang="en-GB" dirty="0"/>
          </a:p>
        </p:txBody>
      </p:sp>
    </p:spTree>
    <p:extLst>
      <p:ext uri="{BB962C8B-B14F-4D97-AF65-F5344CB8AC3E}">
        <p14:creationId xmlns:p14="http://schemas.microsoft.com/office/powerpoint/2010/main" val="3619897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TotalTime>
  <Words>373</Words>
  <Application>Microsoft Office PowerPoint</Application>
  <PresentationFormat>A4 Paper (210x297 mm)</PresentationFormat>
  <Paragraphs>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 Verweij</dc:creator>
  <cp:lastModifiedBy>Martine Verweij</cp:lastModifiedBy>
  <cp:revision>21</cp:revision>
  <dcterms:created xsi:type="dcterms:W3CDTF">2019-05-03T12:14:40Z</dcterms:created>
  <dcterms:modified xsi:type="dcterms:W3CDTF">2019-05-20T12:41:02Z</dcterms:modified>
</cp:coreProperties>
</file>